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258" r:id="rId3"/>
    <p:sldId id="274" r:id="rId4"/>
    <p:sldId id="275" r:id="rId5"/>
    <p:sldId id="276" r:id="rId6"/>
    <p:sldId id="277" r:id="rId7"/>
    <p:sldId id="278" r:id="rId8"/>
    <p:sldId id="279" r:id="rId9"/>
    <p:sldId id="287" r:id="rId10"/>
    <p:sldId id="280" r:id="rId11"/>
    <p:sldId id="281" r:id="rId12"/>
    <p:sldId id="288" r:id="rId13"/>
    <p:sldId id="289" r:id="rId14"/>
    <p:sldId id="283" r:id="rId15"/>
    <p:sldId id="284" r:id="rId16"/>
    <p:sldId id="285" r:id="rId17"/>
    <p:sldId id="286" r:id="rId18"/>
    <p:sldId id="290" r:id="rId19"/>
    <p:sldId id="259" r:id="rId20"/>
    <p:sldId id="262" r:id="rId21"/>
    <p:sldId id="273" r:id="rId22"/>
    <p:sldId id="268" r:id="rId23"/>
    <p:sldId id="269" r:id="rId24"/>
    <p:sldId id="272" r:id="rId25"/>
    <p:sldId id="270" r:id="rId26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3026"/>
    <a:srgbClr val="B54441"/>
    <a:srgbClr val="D20000"/>
    <a:srgbClr val="CB6D6B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358" autoAdjust="0"/>
  </p:normalViewPr>
  <p:slideViewPr>
    <p:cSldViewPr snapToObjects="1">
      <p:cViewPr varScale="1">
        <p:scale>
          <a:sx n="98" d="100"/>
          <a:sy n="98" d="100"/>
        </p:scale>
        <p:origin x="198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06" d="100"/>
          <a:sy n="106" d="100"/>
        </p:scale>
        <p:origin x="-2466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0376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4837" tIns="47418" rIns="94837" bIns="47418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4837" tIns="47418" rIns="94837" bIns="47418" rtlCol="0"/>
          <a:lstStyle>
            <a:lvl1pPr algn="r">
              <a:defRPr sz="1200"/>
            </a:lvl1pPr>
          </a:lstStyle>
          <a:p>
            <a:pPr>
              <a:defRPr/>
            </a:pPr>
            <a:fld id="{38239957-C9BA-4853-82C9-A7B4A0C154DA}" type="datetimeFigureOut">
              <a:rPr lang="en-US"/>
              <a:pPr>
                <a:defRPr/>
              </a:pPr>
              <a:t>3/27/2020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37" tIns="47418" rIns="94837" bIns="47418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9" y="4560889"/>
            <a:ext cx="5851525" cy="4321175"/>
          </a:xfrm>
          <a:prstGeom prst="rect">
            <a:avLst/>
          </a:prstGeom>
        </p:spPr>
        <p:txBody>
          <a:bodyPr vert="horz" lIns="94837" tIns="47418" rIns="94837" bIns="47418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8600"/>
            <a:ext cx="3170238" cy="481013"/>
          </a:xfrm>
          <a:prstGeom prst="rect">
            <a:avLst/>
          </a:prstGeom>
        </p:spPr>
        <p:txBody>
          <a:bodyPr vert="horz" lIns="94837" tIns="47418" rIns="94837" bIns="47418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18600"/>
            <a:ext cx="3170238" cy="481013"/>
          </a:xfrm>
          <a:prstGeom prst="rect">
            <a:avLst/>
          </a:prstGeom>
        </p:spPr>
        <p:txBody>
          <a:bodyPr vert="horz" lIns="94837" tIns="47418" rIns="94837" bIns="47418" rtlCol="0" anchor="b"/>
          <a:lstStyle>
            <a:lvl1pPr algn="r">
              <a:defRPr sz="1200"/>
            </a:lvl1pPr>
          </a:lstStyle>
          <a:p>
            <a:pPr>
              <a:defRPr/>
            </a:pPr>
            <a:fld id="{7F46F7F5-C36C-428A-A5E4-DB60B1F34D5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04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AB5D1-DC29-41CD-B05D-94F72AC0166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89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6F7F5-C36C-428A-A5E4-DB60B1F34D5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64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6F7F5-C36C-428A-A5E4-DB60B1F34D5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3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46F7F5-C36C-428A-A5E4-DB60B1F34D5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400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41488"/>
            <a:ext cx="8229600" cy="9366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678112"/>
            <a:ext cx="8534400" cy="22748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192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858963"/>
            <a:ext cx="4040188" cy="42672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192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58963"/>
            <a:ext cx="4041775" cy="42672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2413" cy="685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457201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19202"/>
            <a:ext cx="8229600" cy="495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53" r:id="rId3"/>
    <p:sldLayoutId id="2147483754" r:id="rId4"/>
    <p:sldLayoutId id="2147483755" r:id="rId5"/>
    <p:sldLayoutId id="2147483756" r:id="rId6"/>
    <p:sldLayoutId id="2147483757" r:id="rId7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rgbClr val="513026"/>
          </a:solidFill>
          <a:latin typeface="Georgia"/>
          <a:ea typeface="ＭＳ Ｐゴシック" pitchFamily="-65" charset="-128"/>
          <a:cs typeface="Georgia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  <a:cs typeface="Georgia" pitchFamily="18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  <a:cs typeface="Georgia" pitchFamily="18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  <a:cs typeface="Georgia" pitchFamily="18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  <a:cs typeface="Georgia" pitchFamily="18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Arial"/>
          <a:ea typeface="ＭＳ Ｐゴシック" pitchFamily="-65" charset="-128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b="1" kern="1200">
          <a:solidFill>
            <a:schemeClr val="tx1"/>
          </a:solidFill>
          <a:latin typeface="Arial"/>
          <a:ea typeface="ＭＳ Ｐゴシック" pitchFamily="-65" charset="-128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ＭＳ Ｐゴシック" pitchFamily="-65" charset="-128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800" b="1" i="1" kern="1200">
          <a:solidFill>
            <a:schemeClr val="tx1"/>
          </a:solidFill>
          <a:latin typeface="Arial"/>
          <a:ea typeface="ＭＳ Ｐゴシック" pitchFamily="-65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chemeClr val="tx1"/>
          </a:solidFill>
          <a:latin typeface="Arial"/>
          <a:ea typeface="ＭＳ Ｐゴシック" pitchFamily="-65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MicroControllers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endParaRPr lang="en-US" dirty="0" smtClean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Lecture 21 – Bluetooth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mtClean="0"/>
              <a:t>Spring 2020</a:t>
            </a:r>
            <a:endParaRPr lang="en-US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38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1"/>
    </mc:Choice>
    <mc:Fallback>
      <p:transition spd="slow" advTm="5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Bluetooth uses a technique of time division duplex (TDD) to coordinate the access to the physical channel</a:t>
            </a:r>
          </a:p>
          <a:p>
            <a:pPr lvl="1"/>
            <a:r>
              <a:rPr lang="en-US" dirty="0" smtClean="0"/>
              <a:t>Time is divided into fixed length intervals (625 microseconds) called slots</a:t>
            </a:r>
          </a:p>
          <a:p>
            <a:pPr lvl="1"/>
            <a:r>
              <a:rPr lang="en-US" dirty="0" smtClean="0"/>
              <a:t>Each second is divided into 1,600 slots</a:t>
            </a:r>
          </a:p>
          <a:p>
            <a:pPr lvl="1"/>
            <a:r>
              <a:rPr lang="en-US" dirty="0" smtClean="0"/>
              <a:t>Master sets the ratio frequency and initiates a data communication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2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63"/>
    </mc:Choice>
    <mc:Fallback>
      <p:transition spd="slow" advTm="43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Hopping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2"/>
            <a:ext cx="8382000" cy="4952999"/>
          </a:xfrm>
        </p:spPr>
        <p:txBody>
          <a:bodyPr/>
          <a:lstStyle/>
          <a:p>
            <a:r>
              <a:rPr lang="en-US" dirty="0" smtClean="0"/>
              <a:t>The master sets the frequency hopping sequence</a:t>
            </a:r>
          </a:p>
          <a:p>
            <a:pPr lvl="1"/>
            <a:r>
              <a:rPr lang="en-US" dirty="0" smtClean="0"/>
              <a:t>The 2.4 GHz band is divided into 79 channels with their frequencies 1 MHz apart</a:t>
            </a:r>
          </a:p>
          <a:p>
            <a:pPr lvl="1"/>
            <a:r>
              <a:rPr lang="en-US" dirty="0" smtClean="0"/>
              <a:t>In each slot both the master and the peripheral device switch to a different channel</a:t>
            </a:r>
          </a:p>
          <a:p>
            <a:pPr lvl="1"/>
            <a:r>
              <a:rPr lang="en-US" dirty="0" smtClean="0"/>
              <a:t>Hopping is done 1,600 times per second</a:t>
            </a:r>
          </a:p>
          <a:p>
            <a:pPr lvl="1"/>
            <a:r>
              <a:rPr lang="en-US" dirty="0" smtClean="0"/>
              <a:t>Technique is called FHSS (frequency hopping spread spectrum)</a:t>
            </a:r>
          </a:p>
          <a:p>
            <a:pPr lvl="1"/>
            <a:r>
              <a:rPr lang="en-US" dirty="0" smtClean="0"/>
              <a:t>The peripheral devices follow the hopping sequence set by the master using a special algorithm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14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12"/>
    </mc:Choice>
    <mc:Fallback>
      <p:transition spd="slow" advTm="53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Hopping</a:t>
            </a:r>
            <a:endParaRPr lang="en-US" dirty="0"/>
          </a:p>
        </p:txBody>
      </p:sp>
      <p:pic>
        <p:nvPicPr>
          <p:cNvPr id="3074" name="Picture 2" descr="https://hearinghealthmatters.org/waynesworld/files/2013/12/Frequency-Hop-Function.gif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997869"/>
            <a:ext cx="5140138" cy="364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1219201"/>
            <a:ext cx="3124200" cy="4525963"/>
          </a:xfrm>
        </p:spPr>
        <p:txBody>
          <a:bodyPr/>
          <a:lstStyle/>
          <a:p>
            <a:r>
              <a:rPr lang="en-US" dirty="0" smtClean="0"/>
              <a:t>The original signal is spread out among 79 1MHz bands</a:t>
            </a:r>
          </a:p>
          <a:p>
            <a:r>
              <a:rPr lang="en-US" dirty="0" smtClean="0"/>
              <a:t>Packets may be 1, 3 or 5 slots long</a:t>
            </a:r>
          </a:p>
          <a:p>
            <a:r>
              <a:rPr lang="en-US" dirty="0" smtClean="0"/>
              <a:t>Master transmit begins in even number slots</a:t>
            </a:r>
          </a:p>
          <a:p>
            <a:r>
              <a:rPr lang="en-US" dirty="0" smtClean="0"/>
              <a:t>Peripheral transmit in odd number slots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97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11"/>
    </mc:Choice>
    <mc:Fallback>
      <p:transition spd="slow" advTm="56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Hopping</a:t>
            </a:r>
            <a:endParaRPr lang="en-US" dirty="0"/>
          </a:p>
        </p:txBody>
      </p:sp>
      <p:pic>
        <p:nvPicPr>
          <p:cNvPr id="4098" name="Picture 2" descr="Figure4. frequency hopping allows each frequency to be used by several channels.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/>
          <a:stretch/>
        </p:blipFill>
        <p:spPr bwMode="auto">
          <a:xfrm>
            <a:off x="3810000" y="1524000"/>
            <a:ext cx="5257800" cy="501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4800" y="2415064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Several Bluetooth nodes can share the same frequency band using different frequency-hopping sequences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3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22"/>
    </mc:Choice>
    <mc:Fallback>
      <p:transition spd="slow" advTm="23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master initiates communication</a:t>
            </a:r>
          </a:p>
          <a:p>
            <a:pPr lvl="1"/>
            <a:r>
              <a:rPr lang="en-US" dirty="0" smtClean="0"/>
              <a:t>Master transmits data to a peripheral device in even numbered slots </a:t>
            </a:r>
          </a:p>
          <a:p>
            <a:pPr lvl="1"/>
            <a:r>
              <a:rPr lang="en-US" dirty="0" smtClean="0"/>
              <a:t>Master receives data from peripheral device in odd numbered slots</a:t>
            </a:r>
          </a:p>
          <a:p>
            <a:pPr lvl="1"/>
            <a:r>
              <a:rPr lang="en-US" dirty="0" smtClean="0"/>
              <a:t>A peripheral </a:t>
            </a:r>
            <a:r>
              <a:rPr lang="en-US" dirty="0" smtClean="0"/>
              <a:t>device </a:t>
            </a:r>
            <a:r>
              <a:rPr lang="en-US" dirty="0" smtClean="0"/>
              <a:t>is only allowed to transmit data in a slot </a:t>
            </a:r>
            <a:r>
              <a:rPr lang="en-US" dirty="0" smtClean="0"/>
              <a:t>if the master has polled it or sent a data packet to it in a </a:t>
            </a:r>
            <a:r>
              <a:rPr lang="en-US" dirty="0" smtClean="0"/>
              <a:t>preceding slot</a:t>
            </a:r>
          </a:p>
          <a:p>
            <a:pPr lvl="1"/>
            <a:r>
              <a:rPr lang="en-US" dirty="0" smtClean="0"/>
              <a:t>The peripheral responds to the master by sending a data packet or a NULL packet if the peripheral has nothing to send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90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17"/>
    </mc:Choice>
    <mc:Fallback>
      <p:transition spd="slow" advTm="41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Bluetooth device has a unique fixed 48-bit address</a:t>
            </a:r>
          </a:p>
          <a:p>
            <a:pPr lvl="1"/>
            <a:r>
              <a:rPr lang="en-US" dirty="0" smtClean="0"/>
              <a:t>Assigned at </a:t>
            </a:r>
            <a:r>
              <a:rPr lang="en-US" dirty="0" smtClean="0"/>
              <a:t>the time the device is manufactured</a:t>
            </a:r>
            <a:endParaRPr lang="en-US" dirty="0" smtClean="0"/>
          </a:p>
          <a:p>
            <a:pPr lvl="1"/>
            <a:r>
              <a:rPr lang="en-US" dirty="0" smtClean="0"/>
              <a:t>Two communicating devices need to know each other’s address</a:t>
            </a:r>
          </a:p>
          <a:p>
            <a:pPr lvl="1"/>
            <a:r>
              <a:rPr lang="en-US" dirty="0" smtClean="0"/>
              <a:t>Software programs can specify the address if programmers know it</a:t>
            </a:r>
          </a:p>
          <a:p>
            <a:pPr lvl="1"/>
            <a:r>
              <a:rPr lang="en-US" dirty="0" smtClean="0"/>
              <a:t>The address can also be discovered during the device discovery process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The discovery process searches all devices nearby and identifies the one that matches a user-friendly name such as “Joe’s Phone”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9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723"/>
    </mc:Choice>
    <mc:Fallback>
      <p:transition spd="slow" advTm="81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Protocols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transfer </a:t>
            </a:r>
            <a:r>
              <a:rPr lang="en-US" dirty="0" smtClean="0"/>
              <a:t>protocols are </a:t>
            </a:r>
            <a:r>
              <a:rPr lang="en-US" dirty="0" smtClean="0"/>
              <a:t>available between two Bluetooth devices</a:t>
            </a:r>
          </a:p>
          <a:p>
            <a:pPr lvl="1"/>
            <a:r>
              <a:rPr lang="en-US" dirty="0" smtClean="0"/>
              <a:t>A standardized set of protocols designed for a particular type of device is termed as a Bluetooth device profile</a:t>
            </a:r>
          </a:p>
          <a:p>
            <a:pPr lvl="1"/>
            <a:r>
              <a:rPr lang="en-US" dirty="0" smtClean="0"/>
              <a:t>Radio frequency communication (RFCOMM) profile emulates a serial cable. </a:t>
            </a:r>
          </a:p>
          <a:p>
            <a:pPr lvl="2"/>
            <a:r>
              <a:rPr lang="en-US" dirty="0" smtClean="0"/>
              <a:t>Used for devices such as PC, printers and modems</a:t>
            </a:r>
          </a:p>
          <a:p>
            <a:pPr lvl="1"/>
            <a:r>
              <a:rPr lang="en-US" dirty="0" smtClean="0"/>
              <a:t>Generic audio/video distribution profile (GAVDP) is used to stream video or audio data.</a:t>
            </a:r>
          </a:p>
          <a:p>
            <a:pPr lvl="2"/>
            <a:r>
              <a:rPr lang="en-US" dirty="0" smtClean="0"/>
              <a:t>Used for stereo headphones and laptops</a:t>
            </a:r>
          </a:p>
          <a:p>
            <a:pPr lvl="1"/>
            <a:r>
              <a:rPr lang="en-US" dirty="0" smtClean="0"/>
              <a:t>Audio/video remote control profile (AVRCP) provides a standard interface to control audio or video devices </a:t>
            </a:r>
          </a:p>
          <a:p>
            <a:pPr lvl="2"/>
            <a:r>
              <a:rPr lang="en-US" dirty="0" smtClean="0"/>
              <a:t>Used for headphones, speakers and TVs</a:t>
            </a:r>
          </a:p>
          <a:p>
            <a:pPr lvl="1"/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74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44"/>
    </mc:Choice>
    <mc:Fallback>
      <p:transition spd="slow" advTm="45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RFCOMM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Designed for serial communication</a:t>
            </a:r>
          </a:p>
          <a:p>
            <a:r>
              <a:rPr lang="en-US" dirty="0" smtClean="0"/>
              <a:t>Supported by HC-05 (used in lab) for both master or peripheral mode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01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60"/>
    </mc:Choice>
    <mc:Fallback>
      <p:transition spd="slow" advTm="25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RFCOMM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HC-05 is an inexpensive Bluetooth-UART module </a:t>
            </a:r>
          </a:p>
          <a:p>
            <a:pPr lvl="1"/>
            <a:r>
              <a:rPr lang="en-US" dirty="0" smtClean="0"/>
              <a:t>Has a UART interface for serial communication between the Bluetooth module and microprocessors</a:t>
            </a:r>
          </a:p>
          <a:p>
            <a:pPr lvl="1"/>
            <a:r>
              <a:rPr lang="en-US" dirty="0" smtClean="0"/>
              <a:t>Bluetooth interface for wireless communication between two Bluetooth modules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122" name="Picture 2" descr="Image result for HC-0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29000"/>
            <a:ext cx="4788628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radio symb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343400"/>
            <a:ext cx="1295533" cy="123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133" y="483286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2.4 GHz radio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6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91"/>
    </mc:Choice>
    <mc:Fallback>
      <p:transition spd="slow" advTm="39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Libraries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13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76"/>
    </mc:Choice>
    <mc:Fallback>
      <p:transition spd="slow" advTm="27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</a:p>
        </p:txBody>
      </p:sp>
      <p:sp>
        <p:nvSpPr>
          <p:cNvPr id="27651" name="Content Placeholder 4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3000"/>
          </a:xfrm>
        </p:spPr>
        <p:txBody>
          <a:bodyPr/>
          <a:lstStyle/>
          <a:p>
            <a:r>
              <a:rPr lang="en-US" sz="2400" dirty="0" smtClean="0"/>
              <a:t>Bluetooth Communication </a:t>
            </a:r>
            <a:r>
              <a:rPr lang="en-US" sz="2400" dirty="0" smtClean="0"/>
              <a:t>Introduction</a:t>
            </a:r>
            <a:endParaRPr lang="en-US" sz="2400" dirty="0" smtClean="0"/>
          </a:p>
          <a:p>
            <a:r>
              <a:rPr lang="en-US" sz="2400" dirty="0" smtClean="0"/>
              <a:t>Bluetooth Libraries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HW#9 Due </a:t>
            </a:r>
            <a:r>
              <a:rPr lang="en-US" sz="2400" dirty="0" smtClean="0"/>
              <a:t>Today</a:t>
            </a:r>
            <a:endParaRPr lang="en-US" sz="2400" dirty="0" smtClean="0"/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457200" y="40386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513026"/>
                </a:solidFill>
                <a:latin typeface="Georgia"/>
                <a:ea typeface="ＭＳ Ｐゴシック" pitchFamily="-65" charset="-128"/>
                <a:cs typeface="Georgia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  <a:cs typeface="Georgia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  <a:cs typeface="Georgia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  <a:cs typeface="Georgia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  <a:cs typeface="Georgia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</a:defRPr>
            </a:lvl9pPr>
          </a:lstStyle>
          <a:p>
            <a:r>
              <a:rPr lang="en-US" dirty="0" smtClean="0"/>
              <a:t>Assignment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8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81"/>
    </mc:Choice>
    <mc:Fallback>
      <p:transition spd="slow" advTm="10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HC-05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lab you will be working with the HC-05 Bluetooth Module</a:t>
            </a:r>
          </a:p>
          <a:p>
            <a:pPr lvl="1"/>
            <a:r>
              <a:rPr lang="en-US" dirty="0" smtClean="0"/>
              <a:t>Implements Bluetooth wireless protocol </a:t>
            </a:r>
          </a:p>
          <a:p>
            <a:pPr lvl="1"/>
            <a:r>
              <a:rPr lang="en-US" dirty="0" smtClean="0"/>
              <a:t>2.4GHz ISM (industrial, scientific, medical)</a:t>
            </a:r>
          </a:p>
          <a:p>
            <a:pPr lvl="1"/>
            <a:r>
              <a:rPr lang="en-US" dirty="0" smtClean="0"/>
              <a:t>Short range, ~10 meters</a:t>
            </a:r>
          </a:p>
          <a:p>
            <a:pPr lvl="1"/>
            <a:r>
              <a:rPr lang="en-US" dirty="0" smtClean="0"/>
              <a:t>Capable of communicating with:</a:t>
            </a:r>
          </a:p>
          <a:p>
            <a:pPr lvl="2"/>
            <a:r>
              <a:rPr lang="en-US" dirty="0" smtClean="0"/>
              <a:t>Other HC05s </a:t>
            </a:r>
          </a:p>
          <a:p>
            <a:pPr lvl="2"/>
            <a:r>
              <a:rPr lang="en-US" dirty="0" smtClean="0"/>
              <a:t>Cell phones </a:t>
            </a:r>
          </a:p>
          <a:p>
            <a:pPr lvl="2"/>
            <a:r>
              <a:rPr lang="en-US" dirty="0" smtClean="0"/>
              <a:t>Most Bluetooth devices 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</p:txBody>
      </p:sp>
      <p:pic>
        <p:nvPicPr>
          <p:cNvPr id="1026" name="Picture 2" descr="HC-05-ZG1643-B23090W_001_8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32647" y="3425628"/>
            <a:ext cx="290790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6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68"/>
    </mc:Choice>
    <mc:Fallback>
      <p:transition spd="slow" advTm="43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Application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communicate with your HC05 you will need to download an app. 	</a:t>
            </a:r>
          </a:p>
          <a:p>
            <a:pPr lvl="1"/>
            <a:r>
              <a:rPr lang="en-US" dirty="0" smtClean="0"/>
              <a:t>Apps available for Android and iPhone</a:t>
            </a:r>
          </a:p>
          <a:p>
            <a:endParaRPr lang="en-US" dirty="0"/>
          </a:p>
          <a:p>
            <a:r>
              <a:rPr lang="en-US" dirty="0" smtClean="0"/>
              <a:t>Once </a:t>
            </a:r>
            <a:r>
              <a:rPr lang="en-US" dirty="0" smtClean="0"/>
              <a:t>app is downloaded, you will need to pair with HC05 device before attempting to communicate.</a:t>
            </a:r>
          </a:p>
          <a:p>
            <a:endParaRPr lang="en-US" dirty="0"/>
          </a:p>
          <a:p>
            <a:r>
              <a:rPr lang="en-US" dirty="0" smtClean="0"/>
              <a:t>App may ask for passcode, 1234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71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41"/>
    </mc:Choice>
    <mc:Fallback>
      <p:transition spd="slow" advTm="33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 and Codes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746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Each button press results in a transmitted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Print each key value to the serial monitor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Determine which code represents which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Assign helpful names to each code value (ASCII)</a:t>
            </a:r>
            <a:endParaRPr lang="en-US" sz="2400" dirty="0"/>
          </a:p>
        </p:txBody>
      </p:sp>
      <p:pic>
        <p:nvPicPr>
          <p:cNvPr id="2050" name="Picture 2" descr="Screenshot_20180408-1801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21399"/>
            <a:ext cx="4495800" cy="2532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71" y="3221399"/>
            <a:ext cx="2971800" cy="267145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0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821"/>
    </mc:Choice>
    <mc:Fallback>
      <p:transition spd="slow" advTm="89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Serial library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lab we will be working with the Software Serial library. The header file below must be included. </a:t>
            </a:r>
          </a:p>
          <a:p>
            <a:pPr lvl="1"/>
            <a:r>
              <a:rPr lang="en-US" dirty="0"/>
              <a:t>#include &lt;</a:t>
            </a:r>
            <a:r>
              <a:rPr lang="en-US" dirty="0" err="1"/>
              <a:t>SoftwareSerial.h</a:t>
            </a:r>
            <a:r>
              <a:rPr lang="en-US" dirty="0" smtClean="0"/>
              <a:t>&gt;</a:t>
            </a:r>
          </a:p>
          <a:p>
            <a:pPr lvl="1"/>
            <a:endParaRPr lang="en-US" dirty="0"/>
          </a:p>
          <a:p>
            <a:r>
              <a:rPr lang="en-US" dirty="0" smtClean="0"/>
              <a:t>Assign transmit and receive pins  </a:t>
            </a:r>
          </a:p>
          <a:p>
            <a:r>
              <a:rPr lang="en-US" dirty="0" smtClean="0"/>
              <a:t>Create storage variable </a:t>
            </a:r>
            <a:r>
              <a:rPr lang="en-US" dirty="0" err="1" smtClean="0"/>
              <a:t>BT_value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343400"/>
            <a:ext cx="8153400" cy="1143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11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97"/>
    </mc:Choice>
    <mc:Fallback>
      <p:transition spd="slow" advTm="58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to use Library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BT baud rate should be setup for 9600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 read if Bluetooth value is available: 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981200"/>
            <a:ext cx="7629294" cy="13014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419600"/>
            <a:ext cx="3810001" cy="108284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01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76"/>
    </mc:Choice>
    <mc:Fallback>
      <p:transition spd="slow" advTm="49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Function to Decode Key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received </a:t>
            </a:r>
            <a:r>
              <a:rPr lang="en-US" dirty="0" err="1" smtClean="0"/>
              <a:t>BT_value</a:t>
            </a:r>
            <a:r>
              <a:rPr lang="en-US" dirty="0" smtClean="0"/>
              <a:t> to change the </a:t>
            </a:r>
            <a:r>
              <a:rPr lang="en-US" dirty="0" err="1" smtClean="0"/>
              <a:t>directionState</a:t>
            </a:r>
            <a:r>
              <a:rPr lang="en-US" dirty="0" smtClean="0"/>
              <a:t> of your state machine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819400"/>
            <a:ext cx="7315200" cy="208597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81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65"/>
    </mc:Choice>
    <mc:Fallback>
      <p:transition spd="slow" advTm="62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BlueTooth</a:t>
            </a:r>
            <a:r>
              <a:rPr lang="en-US" dirty="0" smtClean="0"/>
              <a:t> communication Intro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0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8"/>
    </mc:Choice>
    <mc:Fallback>
      <p:transition spd="slow" advTm="23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Bluetooth?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Bluetooth is a wireless communication protocol</a:t>
            </a:r>
          </a:p>
          <a:p>
            <a:pPr lvl="1"/>
            <a:r>
              <a:rPr lang="en-US" dirty="0" smtClean="0"/>
              <a:t>Low power: 10 mA in standby, 50 mA while transmitting</a:t>
            </a:r>
          </a:p>
          <a:p>
            <a:pPr lvl="1"/>
            <a:r>
              <a:rPr lang="en-US" dirty="0" smtClean="0"/>
              <a:t>Low-cost: $5 per device</a:t>
            </a:r>
          </a:p>
          <a:p>
            <a:pPr lvl="1"/>
            <a:r>
              <a:rPr lang="en-US" dirty="0" smtClean="0"/>
              <a:t>Small: 9 mm</a:t>
            </a:r>
            <a:r>
              <a:rPr lang="en-US" baseline="30000" dirty="0" smtClean="0"/>
              <a:t>2</a:t>
            </a:r>
            <a:r>
              <a:rPr lang="en-US" dirty="0" smtClean="0"/>
              <a:t> single chips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34" name="Picture 10" descr="Image result for bluetooth speak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180" y="4461436"/>
            <a:ext cx="2943225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bradymower.com/wp-content/uploads/2015/02/Distance-between-iPhone-and-Apple-Watc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3" y="3962400"/>
            <a:ext cx="5301980" cy="262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8" r="30910"/>
          <a:stretch/>
        </p:blipFill>
        <p:spPr bwMode="auto">
          <a:xfrm>
            <a:off x="7848600" y="2056605"/>
            <a:ext cx="1295400" cy="178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luetooth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98" y="2822878"/>
            <a:ext cx="2133601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lated image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5" b="15596"/>
          <a:stretch/>
        </p:blipFill>
        <p:spPr bwMode="auto">
          <a:xfrm>
            <a:off x="4470094" y="2474446"/>
            <a:ext cx="1917493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90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03"/>
    </mc:Choice>
    <mc:Fallback>
      <p:transition spd="slow" advTm="43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Bluetooth technology is prevalent, but limitations have prevented it from becoming the de-facto wireless technology</a:t>
            </a:r>
          </a:p>
          <a:p>
            <a:r>
              <a:rPr lang="en-US" dirty="0" smtClean="0"/>
              <a:t>Short communication range</a:t>
            </a:r>
          </a:p>
          <a:p>
            <a:pPr lvl="1"/>
            <a:r>
              <a:rPr lang="en-US" dirty="0" smtClean="0"/>
              <a:t>Most Bluetooth devices are Class 2 which have a range of about 10 meters (30 feet)</a:t>
            </a:r>
          </a:p>
          <a:p>
            <a:pPr lvl="1"/>
            <a:r>
              <a:rPr lang="en-US" dirty="0" smtClean="0"/>
              <a:t>The more objects that are in between devices, the less range it will have</a:t>
            </a:r>
          </a:p>
          <a:p>
            <a:r>
              <a:rPr lang="en-US" dirty="0" smtClean="0"/>
              <a:t>Slow transfer rate</a:t>
            </a:r>
          </a:p>
          <a:p>
            <a:pPr lvl="1"/>
            <a:r>
              <a:rPr lang="en-US" dirty="0" smtClean="0"/>
              <a:t>About 3 </a:t>
            </a:r>
            <a:r>
              <a:rPr lang="en-US" dirty="0" err="1" smtClean="0"/>
              <a:t>Mbits</a:t>
            </a:r>
            <a:r>
              <a:rPr lang="en-US" dirty="0" smtClean="0"/>
              <a:t> per second (compare to </a:t>
            </a:r>
            <a:r>
              <a:rPr lang="en-US" dirty="0" err="1" smtClean="0"/>
              <a:t>wifi</a:t>
            </a:r>
            <a:r>
              <a:rPr lang="en-US" dirty="0" smtClean="0"/>
              <a:t> which is 54 Mbps)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80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52"/>
    </mc:Choice>
    <mc:Fallback>
      <p:transition spd="slow" advTm="48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Bluetooth is based on a master-peripheral model</a:t>
            </a:r>
          </a:p>
          <a:p>
            <a:pPr lvl="1"/>
            <a:r>
              <a:rPr lang="en-US" dirty="0" smtClean="0"/>
              <a:t>Up to seven active peripherals can be connected to form a local network (called a </a:t>
            </a:r>
            <a:r>
              <a:rPr lang="en-US" i="1" dirty="0" err="1" smtClean="0"/>
              <a:t>piconet</a:t>
            </a:r>
            <a:r>
              <a:rPr lang="en-US" i="1" dirty="0" smtClean="0"/>
              <a:t>)</a:t>
            </a:r>
          </a:p>
          <a:p>
            <a:pPr lvl="1"/>
            <a:r>
              <a:rPr lang="en-US" dirty="0" smtClean="0"/>
              <a:t>There may be other inactive or parked peripheral devices in the </a:t>
            </a:r>
            <a:r>
              <a:rPr lang="en-US" dirty="0" err="1" smtClean="0"/>
              <a:t>piconet</a:t>
            </a:r>
            <a:r>
              <a:rPr lang="en-US" dirty="0" smtClean="0"/>
              <a:t>. Up to 255 parked devices are allowed </a:t>
            </a:r>
          </a:p>
          <a:p>
            <a:r>
              <a:rPr lang="en-US" dirty="0" err="1" smtClean="0"/>
              <a:t>Piconet</a:t>
            </a:r>
            <a:endParaRPr lang="en-US" dirty="0" smtClean="0"/>
          </a:p>
          <a:p>
            <a:pPr lvl="1"/>
            <a:r>
              <a:rPr lang="en-US" dirty="0" smtClean="0"/>
              <a:t>Collection of devices connected in an ad hoc fashion</a:t>
            </a:r>
          </a:p>
          <a:p>
            <a:pPr lvl="1"/>
            <a:r>
              <a:rPr lang="en-US" dirty="0" smtClean="0"/>
              <a:t>Master-peripheral relationship is constant for the lifetime of the </a:t>
            </a:r>
            <a:r>
              <a:rPr lang="en-US" dirty="0" err="1" smtClean="0"/>
              <a:t>piconet</a:t>
            </a:r>
            <a:endParaRPr lang="en-US" dirty="0" smtClean="0"/>
          </a:p>
          <a:p>
            <a:pPr lvl="1"/>
            <a:r>
              <a:rPr lang="en-US" dirty="0" smtClean="0"/>
              <a:t>Master determines hopping pattern (more to come), peripherals have to synchronize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98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82"/>
    </mc:Choice>
    <mc:Fallback>
      <p:transition spd="slow" advTm="61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Piconet</a:t>
            </a:r>
            <a:endParaRPr lang="en-US" dirty="0"/>
          </a:p>
        </p:txBody>
      </p:sp>
      <p:pic>
        <p:nvPicPr>
          <p:cNvPr id="2050" name="Picture 2" descr="https://player.slideplayer.com/23/6920685/data/images/img8.pn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8" y="1752600"/>
            <a:ext cx="7642203" cy="389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53000" y="1764988"/>
            <a:ext cx="466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4200" y="2286720"/>
            <a:ext cx="466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00994" y="4191000"/>
            <a:ext cx="466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19603" y="5259648"/>
            <a:ext cx="466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4800600"/>
            <a:ext cx="466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P7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6800" y="2819400"/>
            <a:ext cx="466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P6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0" y="1764988"/>
            <a:ext cx="4667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P5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2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47"/>
    </mc:Choice>
    <mc:Fallback>
      <p:transition spd="slow" advTm="23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Piconet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23412"/>
          <a:stretch/>
        </p:blipFill>
        <p:spPr>
          <a:xfrm>
            <a:off x="609600" y="1219201"/>
            <a:ext cx="4953000" cy="50373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62600" y="1981200"/>
            <a:ext cx="24224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 = Master</a:t>
            </a:r>
          </a:p>
          <a:p>
            <a:r>
              <a:rPr lang="en-US" dirty="0" smtClean="0"/>
              <a:t>S = Peripheral Device</a:t>
            </a:r>
          </a:p>
          <a:p>
            <a:r>
              <a:rPr lang="en-US" dirty="0" smtClean="0"/>
              <a:t>SB = Standby</a:t>
            </a:r>
          </a:p>
          <a:p>
            <a:r>
              <a:rPr lang="en-US" dirty="0" smtClean="0"/>
              <a:t>P = Parked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71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97"/>
    </mc:Choice>
    <mc:Fallback>
      <p:transition spd="slow" advTm="34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Scatternet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Linking of multiple co-located </a:t>
            </a:r>
            <a:r>
              <a:rPr lang="en-US" dirty="0" err="1" smtClean="0"/>
              <a:t>piconets</a:t>
            </a:r>
            <a:r>
              <a:rPr lang="en-US" dirty="0" smtClean="0"/>
              <a:t> through the sharing of common master or peripheral devices</a:t>
            </a:r>
          </a:p>
          <a:p>
            <a:pPr lvl="1"/>
            <a:r>
              <a:rPr lang="en-US" dirty="0" smtClean="0"/>
              <a:t>Device can be peripheral in one </a:t>
            </a:r>
            <a:r>
              <a:rPr lang="en-US" dirty="0" err="1" smtClean="0"/>
              <a:t>piconet</a:t>
            </a:r>
            <a:r>
              <a:rPr lang="en-US" dirty="0" smtClean="0"/>
              <a:t> and master of another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2623" t="2210"/>
          <a:stretch/>
        </p:blipFill>
        <p:spPr>
          <a:xfrm>
            <a:off x="3205163" y="3230217"/>
            <a:ext cx="5481637" cy="3371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304555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Piconets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971872"/>
            <a:ext cx="24224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 = Master</a:t>
            </a:r>
          </a:p>
          <a:p>
            <a:r>
              <a:rPr lang="en-US" dirty="0" smtClean="0"/>
              <a:t>S = Peripheral Device</a:t>
            </a:r>
          </a:p>
          <a:p>
            <a:r>
              <a:rPr lang="en-US" dirty="0" smtClean="0"/>
              <a:t>SB = Standby</a:t>
            </a:r>
          </a:p>
          <a:p>
            <a:r>
              <a:rPr lang="en-US" dirty="0" smtClean="0"/>
              <a:t>P = Parked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custDataLst>
              <p:tags r:id="rId3"/>
            </p:custDataLst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43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22"/>
    </mc:Choice>
    <mc:Fallback>
      <p:transition spd="slow" advTm="40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1633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260150da-7221-40d3-881e-614e42c194a7"/>
  <p:tag name="TEMPPRESENTATIONFILE" val="C:\Users\hldiee\AppData\Local\Temp\tmp142A.tmp"/>
  <p:tag name="TEMPMEDIAFILENAME" val="C:\Users\hldiee\AppData\Local\Temp\tmp14E6_Audio 1"/>
  <p:tag name="MEDIAFADEDURATION" val="0.2"/>
  <p:tag name="MEDIATRANSPARENCY" val="0.3"/>
  <p:tag name="MEDIACAPTIONSPROMPTED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c5055c03-5a3f-46d1-9a9b-ce3d2d9e4eb5"/>
  <p:tag name="TEMPPRESENTATIONFILE" val="C:\Users\hldiee\AppData\Local\Temp\tmp93D3.tmp"/>
  <p:tag name="TEMPMEDIAFILENAME" val="C:\Users\hldiee\AppData\Local\Temp\tmp9441_Audio 3"/>
  <p:tag name="MEDIAFADEDURATION" val="0.2"/>
  <p:tag name="MEDIATRANSPARENCY" val="0.3"/>
  <p:tag name="MEDIACAPTIONSPROMPTED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3f5d66b0-07d7-4134-8a21-1fb36400eb84"/>
  <p:tag name="TEMPPRESENTATIONFILE" val="C:\Users\hldiee\AppData\Local\Temp\tmpFBC.tmp"/>
  <p:tag name="TEMPMEDIAFILENAME" val="C:\Users\hldiee\AppData\Local\Temp\tmp103A_Audio 6"/>
  <p:tag name="MEDIAFADEDURATION" val="0.2"/>
  <p:tag name="MEDIATRANSPARENCY" val="0.3"/>
  <p:tag name="MEDIACAPTIONSPROMPTED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756dedc0-adfa-4933-bbfa-947b6bfe5d47"/>
  <p:tag name="TEMPPRESENTATIONFILE" val="C:\Users\hldiee\AppData\Local\Temp\tmp42DE.tmp"/>
  <p:tag name="TEMPMEDIAFILENAME" val="C:\Users\hldiee\AppData\Local\Temp\tmp434D_Audio 3"/>
  <p:tag name="MEDIAFADEDURATION" val="0.2"/>
  <p:tag name="MEDIATRANSPARENCY" val="0.3"/>
  <p:tag name="MEDIACAPTIONSPROMPTED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1d7fde15-856d-4007-ab92-2f0eb80b13db"/>
  <p:tag name="TEMPPRESENTATIONFILE" val="C:\Users\hldiee\AppData\Local\Temp\tmp13CB.tmp"/>
  <p:tag name="TEMPMEDIAFILENAME" val="C:\Users\hldiee\AppData\Local\Temp\tmp1449_Audio 3"/>
  <p:tag name="MEDIAFADEDURATION" val="0.2"/>
  <p:tag name="MEDIATRANSPARENCY" val="0.3"/>
  <p:tag name="MEDIACAPTIONSPROMPTED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9a9072a7-b69e-493b-b0e1-e06e760938aa"/>
  <p:tag name="TEMPPRESENTATIONFILE" val="C:\Users\hldiee\AppData\Local\Temp\tmpD5FA.tmp"/>
  <p:tag name="TEMPMEDIAFILENAME" val="C:\Users\hldiee\AppData\Local\Temp\tmpD659_Audio 5"/>
  <p:tag name="MEDIAFADEDURATION" val="0.2"/>
  <p:tag name="MEDIATRANSPARENCY" val="0.3"/>
  <p:tag name="MEDIACAPTIONSPROMPTED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696703ea-615e-47f7-b176-8a6af0be8625"/>
  <p:tag name="TEMPPRESENTATIONFILE" val="C:\Users\hldiee\AppData\Local\Temp\tmp541B.tmp"/>
  <p:tag name="TEMPMEDIAFILENAME" val="C:\Users\hldiee\AppData\Local\Temp\tmp54C8_Audio 4"/>
  <p:tag name="MEDIAFADEDURATION" val="0.2"/>
  <p:tag name="MEDIATRANSPARENCY" val="0.3"/>
  <p:tag name="MEDIACAPTIONSPROMPTED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PTIONID" val="4f8529a1-7ff4-4604-a0f8-1a2402670dac"/>
  <p:tag name="TEMPPRESENTATIONFILE" val="C:\Users\hldiee\AppData\Local\Temp\tmp54F4.tmp"/>
  <p:tag name="TEMPMEDIAFILENAME" val="C:\Users\hldiee\AppData\Local\Temp\tmp5553_Audio 3"/>
  <p:tag name="MEDIAFADEDURATION" val="0.2"/>
  <p:tag name="MEDIATRANSPARENCY" val="0.3"/>
  <p:tag name="MEDIACAPTIONSPROMPTED" val="False"/>
</p:tagLst>
</file>

<file path=ppt/theme/theme1.xml><?xml version="1.0" encoding="utf-8"?>
<a:theme xmlns:a="http://schemas.openxmlformats.org/drawingml/2006/main" name="R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RIT</Template>
  <TotalTime>7585</TotalTime>
  <Words>913</Words>
  <Application>Microsoft Office PowerPoint</Application>
  <PresentationFormat>On-screen Show (4:3)</PresentationFormat>
  <Paragraphs>147</Paragraphs>
  <Slides>25</Slides>
  <Notes>4</Notes>
  <HiddenSlides>0</HiddenSlides>
  <MMClips>25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ＭＳ Ｐゴシック</vt:lpstr>
      <vt:lpstr>Arial</vt:lpstr>
      <vt:lpstr>Calibri</vt:lpstr>
      <vt:lpstr>Georgia</vt:lpstr>
      <vt:lpstr>RIT</vt:lpstr>
      <vt:lpstr>MicroControllers</vt:lpstr>
      <vt:lpstr>Today’s Lecture</vt:lpstr>
      <vt:lpstr>BlueTooth communication Intro</vt:lpstr>
      <vt:lpstr>What is Bluetooth?</vt:lpstr>
      <vt:lpstr>Limitations of Bluetooth</vt:lpstr>
      <vt:lpstr>Communication Model</vt:lpstr>
      <vt:lpstr>Piconet</vt:lpstr>
      <vt:lpstr>Piconet</vt:lpstr>
      <vt:lpstr>Scatternet</vt:lpstr>
      <vt:lpstr>Communication</vt:lpstr>
      <vt:lpstr>Frequency Hopping</vt:lpstr>
      <vt:lpstr>Frequency Hopping</vt:lpstr>
      <vt:lpstr>Frequency Hopping</vt:lpstr>
      <vt:lpstr>Slots</vt:lpstr>
      <vt:lpstr>Addresses</vt:lpstr>
      <vt:lpstr>Transfer Protocols</vt:lpstr>
      <vt:lpstr>RFCOMM profile</vt:lpstr>
      <vt:lpstr>RFCOMM profile</vt:lpstr>
      <vt:lpstr>Bluetooth Libraries</vt:lpstr>
      <vt:lpstr>HC-05</vt:lpstr>
      <vt:lpstr>Download Application </vt:lpstr>
      <vt:lpstr>Keys and Codes </vt:lpstr>
      <vt:lpstr>Software Serial library </vt:lpstr>
      <vt:lpstr>Setup to use Library </vt:lpstr>
      <vt:lpstr>Create Function to Decode Key Codes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Fundamentals</dc:title>
  <dc:creator>George H Zion</dc:creator>
  <cp:lastModifiedBy>Holly Dickens</cp:lastModifiedBy>
  <cp:revision>308</cp:revision>
  <cp:lastPrinted>2017-03-08T02:28:07Z</cp:lastPrinted>
  <dcterms:created xsi:type="dcterms:W3CDTF">2012-09-03T20:01:36Z</dcterms:created>
  <dcterms:modified xsi:type="dcterms:W3CDTF">2020-03-27T15:27:36Z</dcterms:modified>
</cp:coreProperties>
</file>